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74" r:id="rId4"/>
    <p:sldId id="277" r:id="rId5"/>
    <p:sldId id="284" r:id="rId6"/>
    <p:sldId id="280" r:id="rId7"/>
    <p:sldId id="279" r:id="rId8"/>
    <p:sldId id="283" r:id="rId9"/>
    <p:sldId id="278" r:id="rId10"/>
    <p:sldId id="266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45"/>
    <p:restoredTop sz="85248" autoAdjust="0"/>
  </p:normalViewPr>
  <p:slideViewPr>
    <p:cSldViewPr>
      <p:cViewPr>
        <p:scale>
          <a:sx n="119" d="100"/>
          <a:sy n="119" d="100"/>
        </p:scale>
        <p:origin x="-250" y="16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05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99F93-4088-0E40-9812-EF74C8A40753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DE65F-C0AD-7F40-B99C-C8A151C5D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75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94237-1E03-41C4-A713-FEE2045FA574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1A20A-4C93-424D-A1C4-860384D2E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2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1A20A-4C93-424D-A1C4-860384D2E7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8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1A20A-4C93-424D-A1C4-860384D2E7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1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be afraid</a:t>
            </a:r>
            <a:r>
              <a:rPr lang="en-US" baseline="0" dirty="0" smtClean="0"/>
              <a:t> to say you don’t know yet or we estimate, but it is only our best guess.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1A20A-4C93-424D-A1C4-860384D2E7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95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1A20A-4C93-424D-A1C4-860384D2E7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06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1A20A-4C93-424D-A1C4-860384D2E7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72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1A20A-4C93-424D-A1C4-860384D2E7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3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1A20A-4C93-424D-A1C4-860384D2E7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17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Questions: How many have left? How many rebuild? Total damages, number of </a:t>
            </a:r>
            <a:r>
              <a:rPr lang="en-US" dirty="0" smtClean="0"/>
              <a:t>Renters</a:t>
            </a:r>
            <a:r>
              <a:rPr lang="en-US" baseline="0" dirty="0" smtClean="0"/>
              <a:t> vs home owners, insurance coverage. How many have been served? Total tons of debris removed?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1A20A-4C93-424D-A1C4-860384D2E7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8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0A50-7D45-4216-8949-3FAF2BCD5EA0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CDE1-DBE2-4026-A855-A768EB50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3282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0A50-7D45-4216-8949-3FAF2BCD5EA0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CDE1-DBE2-4026-A855-A768EB50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51179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0A50-7D45-4216-8949-3FAF2BCD5EA0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CDE1-DBE2-4026-A855-A768EB50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38757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0A50-7D45-4216-8949-3FAF2BCD5EA0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CDE1-DBE2-4026-A855-A768EB50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4004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0A50-7D45-4216-8949-3FAF2BCD5EA0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CDE1-DBE2-4026-A855-A768EB50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60106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0A50-7D45-4216-8949-3FAF2BCD5EA0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CDE1-DBE2-4026-A855-A768EB50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85297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0A50-7D45-4216-8949-3FAF2BCD5EA0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CDE1-DBE2-4026-A855-A768EB50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32475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0A50-7D45-4216-8949-3FAF2BCD5EA0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CDE1-DBE2-4026-A855-A768EB50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82312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0A50-7D45-4216-8949-3FAF2BCD5EA0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CDE1-DBE2-4026-A855-A768EB50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98935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0A50-7D45-4216-8949-3FAF2BCD5EA0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CDE1-DBE2-4026-A855-A768EB50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09086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0A50-7D45-4216-8949-3FAF2BCD5EA0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CDE1-DBE2-4026-A855-A768EB50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74281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C0A50-7D45-4216-8949-3FAF2BCD5EA0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0CDE1-DBE2-4026-A855-A768EB50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8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arltoncomplexrebuild@gmail.com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67296"/>
            <a:ext cx="8534400" cy="35189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4114800"/>
          </a:xfrm>
          <a:effectLst>
            <a:glow rad="1181100">
              <a:schemeClr val="accent1">
                <a:alpha val="40000"/>
              </a:schemeClr>
            </a:glow>
            <a:reflection endPos="0" dir="5400000" sy="-100000" algn="bl" rotWithShape="0"/>
            <a:softEdge rad="0"/>
          </a:effectLst>
        </p:spPr>
        <p:txBody>
          <a:bodyPr vert="horz">
            <a:normAutofit/>
          </a:bodyPr>
          <a:lstStyle/>
          <a:p>
            <a:r>
              <a:rPr lang="en-US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" charset="0"/>
                <a:ea typeface="Bradley Hand" charset="0"/>
                <a:cs typeface="Bradley Hand" charset="0"/>
              </a:rPr>
              <a:t>Bridging the Gap for Harvey Recovery</a:t>
            </a:r>
            <a:br>
              <a:rPr lang="en-US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" charset="0"/>
                <a:ea typeface="Bradley Hand" charset="0"/>
                <a:cs typeface="Bradley Hand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4000" dirty="0" smtClean="0"/>
              <a:t>“Settling in for the Long Haul”</a:t>
            </a:r>
            <a:br>
              <a:rPr lang="en-US" sz="4000" dirty="0" smtClean="0"/>
            </a:br>
            <a:r>
              <a:rPr lang="en-US" sz="3200" i="1" dirty="0" smtClean="0">
                <a:solidFill>
                  <a:schemeClr val="tx2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  <a:reflection endPos="0" dir="5400000" sy="-100000" algn="bl" rotWithShape="0"/>
                </a:effectLst>
              </a:rPr>
              <a:t>Monday June 11, 2018 * Galveston TX</a:t>
            </a:r>
            <a:endParaRPr lang="en-US" sz="3200" i="1" dirty="0">
              <a:solidFill>
                <a:schemeClr val="tx2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  <a:reflection endPos="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108064"/>
            <a:ext cx="1532002" cy="12928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0383" y="5108064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ea typeface="Avenir Next Condensed" charset="0"/>
                <a:cs typeface="Avenir Next Condensed" charset="0"/>
              </a:rPr>
              <a:t>Board </a:t>
            </a:r>
            <a:r>
              <a:rPr lang="en-US" dirty="0" smtClean="0">
                <a:latin typeface="+mj-lt"/>
                <a:ea typeface="Avenir Next Condensed" charset="0"/>
                <a:cs typeface="Avenir Next Condensed" charset="0"/>
              </a:rPr>
              <a:t>Member &amp; San Diego VOAD Chair, </a:t>
            </a:r>
            <a:r>
              <a:rPr lang="en-US" dirty="0" smtClean="0">
                <a:latin typeface="+mj-lt"/>
                <a:ea typeface="Avenir Next Condensed" charset="0"/>
                <a:cs typeface="Avenir Next Condensed" charset="0"/>
              </a:rPr>
              <a:t>CA</a:t>
            </a:r>
          </a:p>
          <a:p>
            <a:r>
              <a:rPr lang="en-US" dirty="0" smtClean="0">
                <a:latin typeface="+mj-lt"/>
                <a:ea typeface="Avenir Next Condensed" charset="0"/>
                <a:cs typeface="Avenir Next Condensed" charset="0"/>
              </a:rPr>
              <a:t>Executive </a:t>
            </a:r>
            <a:r>
              <a:rPr lang="en-US" dirty="0" smtClean="0">
                <a:latin typeface="+mj-lt"/>
                <a:ea typeface="Avenir Next Condensed" charset="0"/>
                <a:cs typeface="Avenir Next Condensed" charset="0"/>
              </a:rPr>
              <a:t>Director of Community Recovery Team Inc.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1887" y="3962400"/>
            <a:ext cx="1420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PRESENTERS: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1200" y="4319274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Avenir Next Condensed" charset="0"/>
                <a:cs typeface="Avenir Next Condensed" charset="0"/>
              </a:rPr>
              <a:t>Board Secretary &amp; Executive Director of the Okanogan Co. Long Term Recovery Group</a:t>
            </a:r>
            <a:r>
              <a:rPr lang="en-US" dirty="0"/>
              <a:t>, </a:t>
            </a:r>
            <a:r>
              <a:rPr lang="en-US" dirty="0">
                <a:ea typeface="Avenir Next Condensed" charset="0"/>
                <a:cs typeface="Avenir Next Condensed" charset="0"/>
              </a:rPr>
              <a:t>Mayor City of Pateros, Washington State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276557" y="4435880"/>
            <a:ext cx="1623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a typeface="Avenir Next Condensed" charset="0"/>
                <a:cs typeface="Avenir Next Condensed" charset="0"/>
              </a:rPr>
              <a:t>Carlene Anders</a:t>
            </a:r>
            <a:endParaRPr lang="en-US" dirty="0">
              <a:ea typeface="Avenir Next Condensed" charset="0"/>
              <a:cs typeface="Avenir Next Condense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887" y="5181600"/>
            <a:ext cx="1623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a typeface="Avenir Next Condensed" charset="0"/>
                <a:cs typeface="Avenir Next Condensed" charset="0"/>
              </a:rPr>
              <a:t>Robin Clegg</a:t>
            </a:r>
            <a:endParaRPr lang="en-US" dirty="0">
              <a:ea typeface="Avenir Next Condensed" charset="0"/>
              <a:cs typeface="Avenir Next Condense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85901" y="6407820"/>
            <a:ext cx="1295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a typeface="Avenir Next Condensed" charset="0"/>
                <a:cs typeface="Avenir Next Condensed" charset="0"/>
              </a:rPr>
              <a:t>theDLT.org</a:t>
            </a:r>
            <a:endParaRPr lang="en-US" dirty="0"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119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1066800"/>
            <a:ext cx="4936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</a:t>
            </a:r>
            <a:r>
              <a:rPr lang="en-US" sz="2800" smtClean="0"/>
              <a:t>Do You Do For Self Care?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81200"/>
            <a:ext cx="6553200" cy="3931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506" y="185410"/>
            <a:ext cx="171818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928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67296"/>
            <a:ext cx="8534400" cy="35189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383656"/>
            <a:ext cx="4419600" cy="838200"/>
          </a:xfrm>
          <a:effectLst>
            <a:glow rad="1181100">
              <a:schemeClr val="accent1">
                <a:alpha val="40000"/>
              </a:schemeClr>
            </a:glow>
            <a:reflection endPos="0" dir="5400000" sy="-100000" algn="bl" rotWithShape="0"/>
            <a:softEdge rad="0"/>
          </a:effectLst>
        </p:spPr>
        <p:txBody>
          <a:bodyPr vert="horz"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endParaRPr lang="en-US" sz="3200" i="1" dirty="0">
              <a:solidFill>
                <a:schemeClr val="tx2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  <a:reflection endPos="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70442"/>
            <a:ext cx="1882666" cy="1588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4146536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    </a:t>
            </a:r>
            <a:r>
              <a:rPr lang="en-US" dirty="0"/>
              <a:t>Carlene Anders – </a:t>
            </a:r>
            <a:r>
              <a:rPr lang="en-US" dirty="0">
                <a:latin typeface="Avenir Next Condensed" charset="0"/>
                <a:ea typeface="Avenir Next Condensed" charset="0"/>
                <a:cs typeface="Avenir Next Condensed" charset="0"/>
                <a:hlinkClick r:id="rId3"/>
              </a:rPr>
              <a:t>carltoncomplexrebuild@gmail.com</a:t>
            </a:r>
            <a:r>
              <a:rPr lang="en-US" dirty="0">
                <a:latin typeface="Avenir Next Condensed" charset="0"/>
                <a:ea typeface="Avenir Next Condensed" charset="0"/>
                <a:cs typeface="Avenir Next Condensed" charset="0"/>
              </a:rPr>
              <a:t>   (509</a:t>
            </a:r>
            <a:r>
              <a:rPr lang="en-US" dirty="0" smtClean="0">
                <a:latin typeface="Avenir Next Condensed" charset="0"/>
                <a:ea typeface="Avenir Next Condensed" charset="0"/>
                <a:cs typeface="Avenir Next Condensed" charset="0"/>
              </a:rPr>
              <a:t>) 733-0318</a:t>
            </a:r>
            <a:endParaRPr lang="en-US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en-US" dirty="0" smtClean="0"/>
              <a:t>       Robin Clegg – </a:t>
            </a:r>
            <a:r>
              <a:rPr lang="en-US" dirty="0" smtClean="0">
                <a:latin typeface="Avenir Next Condensed" charset="0"/>
                <a:ea typeface="Avenir Next Condensed" charset="0"/>
                <a:cs typeface="Avenir Next Condensed" charset="0"/>
                <a:hlinkClick r:id="rId3"/>
              </a:rPr>
              <a:t>clegg.robin@gmail.com</a:t>
            </a:r>
            <a:r>
              <a:rPr lang="en-US" dirty="0" smtClean="0">
                <a:latin typeface="Avenir Next Condensed" charset="0"/>
                <a:ea typeface="Avenir Next Condensed" charset="0"/>
                <a:cs typeface="Avenir Next Condensed" charset="0"/>
              </a:rPr>
              <a:t>   (619</a:t>
            </a:r>
            <a:r>
              <a:rPr lang="en-US" dirty="0" smtClean="0">
                <a:latin typeface="Avenir Next Condensed" charset="0"/>
                <a:ea typeface="Avenir Next Condensed" charset="0"/>
                <a:cs typeface="Avenir Next Condensed" charset="0"/>
              </a:rPr>
              <a:t>) 778-3582</a:t>
            </a:r>
            <a:endParaRPr lang="en-US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endParaRPr lang="en-US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endParaRPr lang="en-US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en-US" dirty="0" smtClean="0">
                <a:latin typeface="Avenir Next Condensed" charset="0"/>
                <a:ea typeface="Avenir Next Condensed" charset="0"/>
                <a:cs typeface="Avenir Next Condensed" charset="0"/>
              </a:rPr>
              <a:t>                                                  http</a:t>
            </a:r>
            <a:r>
              <a:rPr lang="en-US" dirty="0">
                <a:latin typeface="Avenir Next Condensed" charset="0"/>
                <a:ea typeface="Avenir Next Condensed" charset="0"/>
                <a:cs typeface="Avenir Next Condensed" charset="0"/>
              </a:rPr>
              <a:t>://</a:t>
            </a:r>
            <a:r>
              <a:rPr lang="en-US" dirty="0" err="1">
                <a:latin typeface="Avenir Next Condensed" charset="0"/>
                <a:ea typeface="Avenir Next Condensed" charset="0"/>
                <a:cs typeface="Avenir Next Condensed" charset="0"/>
              </a:rPr>
              <a:t>thedlt.org</a:t>
            </a:r>
            <a:endParaRPr lang="en-US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99934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 smtClean="0"/>
              <a:t>Do what you can, </a:t>
            </a:r>
          </a:p>
          <a:p>
            <a:pPr marL="0" lvl="1"/>
            <a:r>
              <a:rPr lang="en-US" sz="2400" b="1" dirty="0"/>
              <a:t>	</a:t>
            </a:r>
            <a:r>
              <a:rPr lang="en-US" sz="2400" b="1" dirty="0" smtClean="0"/>
              <a:t>as well as you can, </a:t>
            </a:r>
          </a:p>
          <a:p>
            <a:pPr marL="0" lvl="1"/>
            <a:r>
              <a:rPr lang="en-US" sz="2400" b="1" dirty="0"/>
              <a:t>	</a:t>
            </a:r>
            <a:r>
              <a:rPr lang="en-US" sz="2400" b="1" dirty="0" smtClean="0"/>
              <a:t>	for as long as you can.</a:t>
            </a:r>
          </a:p>
          <a:p>
            <a:pPr marL="0" lvl="1"/>
            <a:r>
              <a:rPr lang="en-US" sz="2400" b="1" dirty="0" smtClean="0"/>
              <a:t>				YOU MAKE IT HAPPEN!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320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2875878"/>
            <a:ext cx="5867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/>
              <a:t>“An event of this scale can very well take years, and in some cases it may take more than 10 years to actually fully recover from this event,” </a:t>
            </a:r>
            <a:r>
              <a:rPr lang="en-US" dirty="0"/>
              <a:t>said Gavin Smith, director of the Department of Homeland Security’s Coastal Resilience Center of Excellence at the University of North Carolina</a:t>
            </a:r>
            <a:r>
              <a:rPr lang="en-US" dirty="0" smtClean="0"/>
              <a:t>.</a:t>
            </a:r>
            <a:r>
              <a:rPr lang="en-US" sz="3200" dirty="0"/>
              <a:t/>
            </a:r>
            <a:br>
              <a:rPr lang="en-US" sz="3200" dirty="0"/>
            </a:b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 rot="671600">
            <a:off x="3914423" y="824964"/>
            <a:ext cx="5449657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isometricOffAxis2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LONG HAUL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172" y="1295400"/>
            <a:ext cx="45008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Long Term </a:t>
            </a:r>
            <a:r>
              <a:rPr lang="en-US" sz="36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Recovery </a:t>
            </a:r>
          </a:p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means LONG TERM!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07560"/>
            <a:ext cx="2209800" cy="352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97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53661" y="228600"/>
            <a:ext cx="7162801" cy="132343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Understand the Journey</a:t>
            </a:r>
          </a:p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Stages of Disaster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875592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20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402" y="1313838"/>
            <a:ext cx="8991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US" sz="3200" dirty="0" smtClean="0"/>
              <a:t>Disaster is like a whole new language</a:t>
            </a:r>
            <a:endParaRPr lang="en-US" sz="3200" dirty="0"/>
          </a:p>
          <a:p>
            <a:pPr marL="742950" lvl="1" indent="-285750">
              <a:buFontTx/>
              <a:buChar char="-"/>
            </a:pPr>
            <a:endParaRPr lang="en-US" sz="1400" dirty="0" smtClean="0"/>
          </a:p>
          <a:p>
            <a:pPr marL="742950" lvl="1" indent="-285750">
              <a:buFontTx/>
              <a:buChar char="-"/>
            </a:pPr>
            <a:r>
              <a:rPr lang="en-US" sz="3200" dirty="0" smtClean="0"/>
              <a:t>Save all resource materials you receive: access when you have capacity, not when your are saturated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3200" dirty="0" smtClean="0"/>
              <a:t>- Try not to reinvent the wheel . . . Find what you 	need and what best fits your group</a:t>
            </a:r>
          </a:p>
          <a:p>
            <a:pPr marL="914400" lvl="1" indent="-457200">
              <a:buFontTx/>
              <a:buChar char="-"/>
            </a:pPr>
            <a:endParaRPr lang="en-US" sz="1400" dirty="0"/>
          </a:p>
          <a:p>
            <a:pPr marL="742950" lvl="1" indent="-285750">
              <a:buFontTx/>
              <a:buChar char="-"/>
            </a:pPr>
            <a:r>
              <a:rPr lang="en-US" sz="3200" dirty="0" smtClean="0"/>
              <a:t>Stay open to new information &amp; ideas, but don’t let anyone run you over</a:t>
            </a:r>
          </a:p>
          <a:p>
            <a:pPr lvl="1"/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053661" y="228600"/>
            <a:ext cx="7162801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EDUCATE YOURSELF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066800"/>
            <a:ext cx="1363913" cy="102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43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38200"/>
            <a:ext cx="6434364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385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5240" y="1628239"/>
            <a:ext cx="899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US" sz="3200" dirty="0" smtClean="0"/>
              <a:t>Take the time and attention to implement systems that will save time and energy</a:t>
            </a:r>
            <a:endParaRPr lang="en-US" sz="3200" dirty="0"/>
          </a:p>
          <a:p>
            <a:pPr marL="742950" lvl="1" indent="-285750">
              <a:buFontTx/>
              <a:buChar char="-"/>
            </a:pPr>
            <a:endParaRPr lang="en-US" sz="3200" dirty="0" smtClean="0"/>
          </a:p>
          <a:p>
            <a:pPr marL="742950" lvl="1" indent="-285750">
              <a:buFontTx/>
              <a:buChar char="-"/>
            </a:pPr>
            <a:r>
              <a:rPr lang="en-US" sz="3200" dirty="0" smtClean="0"/>
              <a:t>Make sure those systems can stand up over time, even with staff changes. Be realistic.</a:t>
            </a:r>
          </a:p>
          <a:p>
            <a:pPr lvl="1"/>
            <a:endParaRPr lang="en-US" sz="3200" dirty="0" smtClean="0"/>
          </a:p>
          <a:p>
            <a:pPr marL="742950" lvl="1" indent="-285750">
              <a:buFontTx/>
              <a:buChar char="-"/>
            </a:pPr>
            <a:r>
              <a:rPr lang="en-US" sz="3200" b="1" dirty="0" smtClean="0"/>
              <a:t>What systems are you implementing that help you function better?</a:t>
            </a:r>
          </a:p>
          <a:p>
            <a:pPr lvl="1"/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838200" y="304800"/>
            <a:ext cx="7404539" cy="132343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CREATE GOOD SYSTEMS, SUSTAINABLE SYSTEMS 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234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371600"/>
            <a:ext cx="90830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US" sz="3200" dirty="0"/>
              <a:t>Continue to </a:t>
            </a:r>
            <a:r>
              <a:rPr lang="en-US" sz="3200" dirty="0" smtClean="0"/>
              <a:t>assess where </a:t>
            </a:r>
            <a:r>
              <a:rPr lang="en-US" sz="3200" dirty="0"/>
              <a:t>you are and your progress towards the goals you have set</a:t>
            </a:r>
          </a:p>
          <a:p>
            <a:pPr marL="742950" lvl="1" indent="-285750">
              <a:buFontTx/>
              <a:buChar char="-"/>
            </a:pPr>
            <a:endParaRPr lang="en-US" sz="1000" dirty="0" smtClean="0"/>
          </a:p>
          <a:p>
            <a:pPr marL="742950" lvl="1" indent="-285750">
              <a:buFontTx/>
              <a:buChar char="-"/>
            </a:pPr>
            <a:r>
              <a:rPr lang="en-US" sz="3200" dirty="0" smtClean="0"/>
              <a:t>Adapt plans as needed, they will change</a:t>
            </a:r>
          </a:p>
          <a:p>
            <a:pPr marL="742950" lvl="1" indent="-285750">
              <a:buFontTx/>
              <a:buChar char="-"/>
            </a:pPr>
            <a:endParaRPr lang="en-US" sz="1000" dirty="0"/>
          </a:p>
          <a:p>
            <a:pPr marL="742950" lvl="1" indent="-285750">
              <a:buFontTx/>
              <a:buChar char="-"/>
            </a:pPr>
            <a:r>
              <a:rPr lang="en-US" sz="3200" dirty="0" smtClean="0"/>
              <a:t>Conflict will continually resurface, know that    you will be stronger for working through it</a:t>
            </a:r>
          </a:p>
          <a:p>
            <a:pPr marL="742950" lvl="1" indent="-285750">
              <a:buFontTx/>
              <a:buChar char="-"/>
            </a:pPr>
            <a:endParaRPr lang="en-US" sz="3200" dirty="0" smtClean="0"/>
          </a:p>
          <a:p>
            <a:pPr lvl="1"/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838200" y="304800"/>
            <a:ext cx="7404539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CONTINUE TO ASSESS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69" y="4184787"/>
            <a:ext cx="3048000" cy="2572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184787"/>
            <a:ext cx="2588111" cy="25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75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056" y="2286000"/>
            <a:ext cx="9083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US" sz="3200" dirty="0"/>
              <a:t>There will be more to come . . .  EXPECT IT!</a:t>
            </a:r>
          </a:p>
          <a:p>
            <a:pPr marL="742950" lvl="1" indent="-285750">
              <a:buFontTx/>
              <a:buChar char="-"/>
            </a:pPr>
            <a:endParaRPr lang="en-US" sz="3200" dirty="0"/>
          </a:p>
          <a:p>
            <a:pPr marL="742950" lvl="1" indent="-285750">
              <a:buFontTx/>
              <a:buChar char="-"/>
            </a:pPr>
            <a:r>
              <a:rPr lang="en-US" sz="3200" dirty="0"/>
              <a:t>Take the challenges on </a:t>
            </a:r>
            <a:r>
              <a:rPr lang="en-US" sz="3200" dirty="0" smtClean="0"/>
              <a:t>fully and passionately</a:t>
            </a:r>
            <a:endParaRPr lang="en-US" sz="3200" dirty="0"/>
          </a:p>
          <a:p>
            <a:pPr marL="742950" lvl="1" indent="-285750">
              <a:buFontTx/>
              <a:buChar char="-"/>
            </a:pP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733800" y="457200"/>
            <a:ext cx="5105400" cy="13716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Expect the next challenge, road blocks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2818"/>
            <a:ext cx="33528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114800"/>
            <a:ext cx="3189737" cy="25219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" y="4231451"/>
            <a:ext cx="480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US" sz="3200" dirty="0"/>
              <a:t>What are some of the road blocks, challenges you have experienced so far?</a:t>
            </a:r>
          </a:p>
        </p:txBody>
      </p:sp>
    </p:spTree>
    <p:extLst>
      <p:ext uri="{BB962C8B-B14F-4D97-AF65-F5344CB8AC3E}">
        <p14:creationId xmlns:p14="http://schemas.microsoft.com/office/powerpoint/2010/main" val="680503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69" y="1676400"/>
            <a:ext cx="899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US" sz="3200" dirty="0" smtClean="0"/>
              <a:t>Know who you can talk to</a:t>
            </a:r>
          </a:p>
          <a:p>
            <a:pPr marL="742950" lvl="1" indent="-285750">
              <a:buFontTx/>
              <a:buChar char="-"/>
            </a:pPr>
            <a:endParaRPr lang="en-US" sz="3200" dirty="0"/>
          </a:p>
          <a:p>
            <a:pPr marL="742950" lvl="1" indent="-285750">
              <a:buFontTx/>
              <a:buChar char="-"/>
            </a:pPr>
            <a:r>
              <a:rPr lang="en-US" sz="3200" dirty="0" smtClean="0"/>
              <a:t>Know what helps you relax</a:t>
            </a:r>
            <a:endParaRPr lang="en-US" sz="3200" dirty="0"/>
          </a:p>
          <a:p>
            <a:pPr lvl="1"/>
            <a:endParaRPr lang="en-US" sz="3200" dirty="0" smtClean="0"/>
          </a:p>
          <a:p>
            <a:pPr marL="742950" lvl="1" indent="-285750">
              <a:buFontTx/>
              <a:buChar char="-"/>
            </a:pPr>
            <a:r>
              <a:rPr lang="en-US" sz="3200" dirty="0" smtClean="0"/>
              <a:t>High volume, high saturation . </a:t>
            </a:r>
            <a:r>
              <a:rPr lang="en-US" sz="3200" dirty="0"/>
              <a:t>. . Consider rotating </a:t>
            </a:r>
            <a:r>
              <a:rPr lang="en-US" sz="3200" dirty="0" smtClean="0"/>
              <a:t>to </a:t>
            </a:r>
            <a:r>
              <a:rPr lang="en-US" sz="3200" dirty="0"/>
              <a:t>avoid </a:t>
            </a:r>
            <a:r>
              <a:rPr lang="en-US" sz="3200" dirty="0" smtClean="0"/>
              <a:t>burnout. Broaden out. </a:t>
            </a:r>
          </a:p>
          <a:p>
            <a:pPr lvl="1"/>
            <a:endParaRPr lang="en-US" sz="3200" dirty="0"/>
          </a:p>
          <a:p>
            <a:pPr marL="742950" lvl="1" indent="-285750">
              <a:buFontTx/>
              <a:buChar char="-"/>
            </a:pPr>
            <a:r>
              <a:rPr lang="en-US" sz="3200" dirty="0" smtClean="0"/>
              <a:t>Who or What are some of YOUR support systems?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304800"/>
            <a:ext cx="7696200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IDENTIFY YOUR SUPPORT SYSTEMS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012686"/>
            <a:ext cx="2971800" cy="23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33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5309</TotalTime>
  <Words>437</Words>
  <Application>Microsoft Office PowerPoint</Application>
  <PresentationFormat>On-screen Show (4:3)</PresentationFormat>
  <Paragraphs>69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Bridging the Gap for Harvey Recovery  “Settling in for the Long Haul” Monday June 11, 2018 * Galveston TX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</dc:creator>
  <cp:lastModifiedBy>Nina Andaloro</cp:lastModifiedBy>
  <cp:revision>107</cp:revision>
  <dcterms:created xsi:type="dcterms:W3CDTF">2018-04-16T23:10:09Z</dcterms:created>
  <dcterms:modified xsi:type="dcterms:W3CDTF">2018-06-07T15:18:54Z</dcterms:modified>
</cp:coreProperties>
</file>