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2"/>
    <p:sldMasterId id="2147483697" r:id="rId3"/>
  </p:sldMasterIdLst>
  <p:notesMasterIdLst>
    <p:notesMasterId r:id="rId32"/>
  </p:notesMasterIdLst>
  <p:handoutMasterIdLst>
    <p:handoutMasterId r:id="rId33"/>
  </p:handoutMasterIdLst>
  <p:sldIdLst>
    <p:sldId id="256" r:id="rId4"/>
    <p:sldId id="322" r:id="rId5"/>
    <p:sldId id="269" r:id="rId6"/>
    <p:sldId id="279" r:id="rId7"/>
    <p:sldId id="280" r:id="rId8"/>
    <p:sldId id="317" r:id="rId9"/>
    <p:sldId id="285" r:id="rId10"/>
    <p:sldId id="273" r:id="rId11"/>
    <p:sldId id="312" r:id="rId12"/>
    <p:sldId id="272" r:id="rId13"/>
    <p:sldId id="284" r:id="rId14"/>
    <p:sldId id="275" r:id="rId15"/>
    <p:sldId id="283" r:id="rId16"/>
    <p:sldId id="307" r:id="rId17"/>
    <p:sldId id="321" r:id="rId18"/>
    <p:sldId id="268" r:id="rId19"/>
    <p:sldId id="320" r:id="rId20"/>
    <p:sldId id="281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777777"/>
    <a:srgbClr val="303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C8824E7-B5E3-465E-A0D8-00BD5C750016}"/>
    <pc:docChg chg="modSld">
      <pc:chgData name="" userId="" providerId="" clId="Web-{5C8824E7-B5E3-465E-A0D8-00BD5C750016}" dt="2018-02-24T18:17:10.670" v="17"/>
      <pc:docMkLst>
        <pc:docMk/>
      </pc:docMkLst>
      <pc:sldChg chg="modSp">
        <pc:chgData name="" userId="" providerId="" clId="Web-{5C8824E7-B5E3-465E-A0D8-00BD5C750016}" dt="2018-02-24T18:17:10.670" v="16"/>
        <pc:sldMkLst>
          <pc:docMk/>
          <pc:sldMk cId="1077643659" sldId="279"/>
        </pc:sldMkLst>
        <pc:spChg chg="mod">
          <ac:chgData name="" userId="" providerId="" clId="Web-{5C8824E7-B5E3-465E-A0D8-00BD5C750016}" dt="2018-02-24T18:17:10.670" v="16"/>
          <ac:spMkLst>
            <pc:docMk/>
            <pc:sldMk cId="1077643659" sldId="279"/>
            <ac:spMk id="3" creationId="{00000000-0000-0000-0000-000000000000}"/>
          </ac:spMkLst>
        </pc:spChg>
      </pc:sldChg>
    </pc:docChg>
  </pc:docChgLst>
  <pc:docChgLst>
    <pc:chgData clId="Web-{E85946CE-2DBA-4FEF-8FF2-B7F4CBE2ABB1}"/>
    <pc:docChg chg="addSld modSld modSection">
      <pc:chgData name="" userId="" providerId="" clId="Web-{E85946CE-2DBA-4FEF-8FF2-B7F4CBE2ABB1}" dt="2018-02-24T18:21:21.285" v="75"/>
      <pc:docMkLst>
        <pc:docMk/>
      </pc:docMkLst>
      <pc:sldChg chg="modSp">
        <pc:chgData name="" userId="" providerId="" clId="Web-{E85946CE-2DBA-4FEF-8FF2-B7F4CBE2ABB1}" dt="2018-02-24T18:21:21.285" v="74"/>
        <pc:sldMkLst>
          <pc:docMk/>
          <pc:sldMk cId="2183111137" sldId="281"/>
        </pc:sldMkLst>
        <pc:spChg chg="mod">
          <ac:chgData name="" userId="" providerId="" clId="Web-{E85946CE-2DBA-4FEF-8FF2-B7F4CBE2ABB1}" dt="2018-02-24T18:21:01.629" v="65"/>
          <ac:spMkLst>
            <pc:docMk/>
            <pc:sldMk cId="2183111137" sldId="281"/>
            <ac:spMk id="2" creationId="{00000000-0000-0000-0000-000000000000}"/>
          </ac:spMkLst>
        </pc:spChg>
        <pc:spChg chg="mod">
          <ac:chgData name="" userId="" providerId="" clId="Web-{E85946CE-2DBA-4FEF-8FF2-B7F4CBE2ABB1}" dt="2018-02-24T18:21:21.285" v="74"/>
          <ac:spMkLst>
            <pc:docMk/>
            <pc:sldMk cId="2183111137" sldId="281"/>
            <ac:spMk id="3" creationId="{00000000-0000-0000-0000-000000000000}"/>
          </ac:spMkLst>
        </pc:spChg>
      </pc:sldChg>
      <pc:sldChg chg="modSp new">
        <pc:chgData name="" userId="" providerId="" clId="Web-{E85946CE-2DBA-4FEF-8FF2-B7F4CBE2ABB1}" dt="2018-02-24T18:19:40.330" v="13"/>
        <pc:sldMkLst>
          <pc:docMk/>
          <pc:sldMk cId="2225603441" sldId="322"/>
        </pc:sldMkLst>
        <pc:spChg chg="mod">
          <ac:chgData name="" userId="" providerId="" clId="Web-{E85946CE-2DBA-4FEF-8FF2-B7F4CBE2ABB1}" dt="2018-02-24T18:19:40.330" v="13"/>
          <ac:spMkLst>
            <pc:docMk/>
            <pc:sldMk cId="2225603441" sldId="322"/>
            <ac:spMk id="2" creationId="{E5341BE1-5A20-4634-829A-5961E6A58E22}"/>
          </ac:spMkLst>
        </pc:spChg>
        <pc:spChg chg="mod">
          <ac:chgData name="" userId="" providerId="" clId="Web-{E85946CE-2DBA-4FEF-8FF2-B7F4CBE2ABB1}" dt="2018-02-24T18:18:30.766" v="3"/>
          <ac:spMkLst>
            <pc:docMk/>
            <pc:sldMk cId="2225603441" sldId="322"/>
            <ac:spMk id="3" creationId="{5BAE40C8-B49F-4AF7-B70D-3B6F22E2E5CF}"/>
          </ac:spMkLst>
        </pc:spChg>
      </pc:sldChg>
    </pc:docChg>
  </pc:docChgLst>
  <pc:docChgLst>
    <pc:chgData clId="Web-{E8165209-EEA7-4C6E-A64C-EAEAA1833E51}"/>
    <pc:docChg chg="modSld">
      <pc:chgData name="" userId="" providerId="" clId="Web-{E8165209-EEA7-4C6E-A64C-EAEAA1833E51}" dt="2018-02-24T17:20:51.068" v="7"/>
      <pc:docMkLst>
        <pc:docMk/>
      </pc:docMkLst>
      <pc:sldChg chg="modSp">
        <pc:chgData name="" userId="" providerId="" clId="Web-{E8165209-EEA7-4C6E-A64C-EAEAA1833E51}" dt="2018-02-24T17:20:51.052" v="6"/>
        <pc:sldMkLst>
          <pc:docMk/>
          <pc:sldMk cId="357303604" sldId="269"/>
        </pc:sldMkLst>
        <pc:spChg chg="mod">
          <ac:chgData name="" userId="" providerId="" clId="Web-{E8165209-EEA7-4C6E-A64C-EAEAA1833E51}" dt="2018-02-24T17:20:51.052" v="6"/>
          <ac:spMkLst>
            <pc:docMk/>
            <pc:sldMk cId="357303604" sldId="269"/>
            <ac:spMk id="6246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9B2D58EC-0223-4821-9C88-BA85D54860DA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A45DAF71-22B9-4C2C-A9FB-52D11C6F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421" cy="46498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2"/>
            <a:ext cx="2972421" cy="46498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C0AB4DF-1E39-4A7A-91F1-8CC2736AB7A0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510"/>
            <a:ext cx="5485158" cy="418322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CE6FCD90-8AA3-4DFA-965E-A169B2CF2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6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unnyordie.com/m/66md?_ccid=false&amp;_cc=__dbb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Clinton Foundation—Celebrity Division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http://FunnyOrDie.com/m/66md?_ccid=false&amp;_cc=__dbbl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9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9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7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6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8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FCD90-8AA3-4DFA-965E-A169B2CF29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8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E2295F0B-A619-4741-A585-EB8BF81775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9298-903E-427D-AA4D-098F1B21B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F1D8FA6-5F1B-4C95-BCBA-61C206B39A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48385" y="5622920"/>
            <a:ext cx="7595614" cy="1232466"/>
          </a:xfrm>
          <a:prstGeom prst="rect">
            <a:avLst/>
          </a:prstGeom>
          <a:solidFill>
            <a:srgbClr val="BDAC8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08" y="5944299"/>
            <a:ext cx="4572000" cy="62436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9144" y="5622920"/>
            <a:ext cx="1456944" cy="12388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 bwMode="white">
          <a:xfrm rot="5400000">
            <a:off x="4521707" y="1000628"/>
            <a:ext cx="100584" cy="914399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white">
          <a:xfrm>
            <a:off x="1447800" y="-11758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903984" y="1028700"/>
            <a:ext cx="6897116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13300" y="2260600"/>
            <a:ext cx="3987800" cy="850900"/>
          </a:xfrm>
        </p:spPr>
        <p:txBody>
          <a:bodyPr/>
          <a:lstStyle>
            <a:lvl1pPr marL="0" indent="0">
              <a:buNone/>
              <a:defRPr i="1" baseline="0"/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1143000" indent="0">
              <a:buNone/>
              <a:defRPr/>
            </a:lvl4pPr>
            <a:lvl5pPr marL="1600200" indent="0">
              <a:buNone/>
              <a:defRPr/>
            </a:lvl5pPr>
          </a:lstStyle>
          <a:p>
            <a:pPr lvl="0"/>
            <a:r>
              <a:rPr lang="en-US" dirty="0"/>
              <a:t>Click to add Name,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33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062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5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41" y="6083545"/>
            <a:ext cx="3347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1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20624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20624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4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425952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5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387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6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633530"/>
            <a:ext cx="1600200" cy="420624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633530"/>
            <a:ext cx="6400800" cy="420624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1619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48385" y="5622920"/>
            <a:ext cx="7595614" cy="1232466"/>
          </a:xfrm>
          <a:prstGeom prst="rect">
            <a:avLst/>
          </a:prstGeom>
          <a:solidFill>
            <a:srgbClr val="BDAC8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31091" y="3505200"/>
            <a:ext cx="6413500" cy="515112"/>
          </a:xfrm>
        </p:spPr>
        <p:txBody>
          <a:bodyPr anchor="ctr"/>
          <a:lstStyle>
            <a:lvl1pPr algn="ctr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Presenter’s Name and Email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89" y="5933177"/>
            <a:ext cx="4572000" cy="63093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576682" y="1011197"/>
            <a:ext cx="7534656" cy="204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00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FFFF"/>
                </a:solidFill>
                <a:latin typeface="MuseoSlab-700"/>
                <a:ea typeface="ＭＳ 明朝"/>
                <a:cs typeface="MuseoSlab-700"/>
              </a:rPr>
              <a:t>Questions ?</a:t>
            </a:r>
            <a:endParaRPr lang="en-US" sz="1100" dirty="0">
              <a:solidFill>
                <a:srgbClr val="000000"/>
              </a:solidFill>
              <a:latin typeface="MinionPro-Regular"/>
              <a:ea typeface="ＭＳ 明朝"/>
              <a:cs typeface="MinionPro-Regular"/>
            </a:endParaRPr>
          </a:p>
          <a:p>
            <a:pPr marL="3429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MyriadPro-Semibold"/>
                <a:ea typeface="ＭＳ 明朝"/>
                <a:cs typeface="MyriadPro-Semibold"/>
              </a:rPr>
              <a:t> </a:t>
            </a:r>
            <a:endParaRPr lang="en-US" sz="1100" dirty="0">
              <a:solidFill>
                <a:srgbClr val="000000"/>
              </a:solidFill>
              <a:latin typeface="MinionPro-Regular"/>
              <a:ea typeface="ＭＳ 明朝"/>
              <a:cs typeface="MinionPro-Regular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/>
                <a:ea typeface="ＭＳ 明朝"/>
                <a:cs typeface="Arial"/>
              </a:rPr>
              <a:t>Mission:</a:t>
            </a:r>
            <a:r>
              <a:rPr lang="en-US" dirty="0">
                <a:solidFill>
                  <a:srgbClr val="404041"/>
                </a:solidFill>
                <a:latin typeface="MyriadPro-Semibold"/>
                <a:ea typeface="ＭＳ 明朝"/>
                <a:cs typeface="MyriadPro-Semibold"/>
              </a:rPr>
              <a:t> </a:t>
            </a:r>
            <a:r>
              <a:rPr lang="en-US" dirty="0">
                <a:solidFill>
                  <a:srgbClr val="FAFAFC"/>
                </a:solidFill>
                <a:latin typeface="Arial"/>
                <a:ea typeface="ＭＳ 明朝"/>
                <a:cs typeface="Arial"/>
              </a:rPr>
              <a:t>Transform the field of disaster philanthropy to increase </a:t>
            </a:r>
            <a:endParaRPr lang="en-US" sz="1100" dirty="0">
              <a:solidFill>
                <a:srgbClr val="000000"/>
              </a:solidFill>
              <a:latin typeface="Arial"/>
              <a:ea typeface="ＭＳ 明朝"/>
              <a:cs typeface="Arial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AFAFC"/>
                </a:solidFill>
                <a:latin typeface="Arial"/>
                <a:ea typeface="ＭＳ 明朝"/>
                <a:cs typeface="Arial"/>
              </a:rPr>
              <a:t>donor effectiveness throughout the lifecycle of disasters through </a:t>
            </a:r>
            <a:endParaRPr lang="en-US" sz="1100" dirty="0">
              <a:solidFill>
                <a:srgbClr val="000000"/>
              </a:solidFill>
              <a:latin typeface="Arial"/>
              <a:ea typeface="ＭＳ 明朝"/>
              <a:cs typeface="Arial"/>
            </a:endParaRPr>
          </a:p>
          <a:p>
            <a:pPr marL="17145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AFAFC"/>
                </a:solidFill>
                <a:latin typeface="Arial"/>
                <a:ea typeface="ＭＳ 明朝"/>
                <a:cs typeface="Arial"/>
              </a:rPr>
              <a:t>our educational, fund opportunities and strategic guidance.</a:t>
            </a:r>
            <a:endParaRPr lang="en-US" sz="1100" dirty="0">
              <a:solidFill>
                <a:srgbClr val="000000"/>
              </a:solidFill>
              <a:latin typeface="Arial"/>
              <a:ea typeface="ＭＳ 明朝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 bwMode="white">
          <a:xfrm rot="5400000">
            <a:off x="4521707" y="1000628"/>
            <a:ext cx="100584" cy="914399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9144" y="5622920"/>
            <a:ext cx="1456944" cy="12388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2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1A0B-4C99-44CE-B699-8F58F26BE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257800"/>
          </a:xfrm>
        </p:spPr>
        <p:txBody>
          <a:bodyPr vert="eaVert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7"/>
            <a:ext cx="5562600" cy="525137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52578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41" y="6083545"/>
            <a:ext cx="3347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8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C33BF935-CB14-41DF-BDF5-C8606E06E4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EB31-4CA2-48F6-9E34-691E37CBC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9B38-BC88-4D25-8900-EB13B7C28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FA8F-1395-48E2-85E1-104F51DB5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028C-FC05-49E5-8A6F-68649C422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342DF-10A5-4E6E-AE7A-73EB5DA367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640C-07A2-4C19-8DB9-B8389ACB6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2BBB92-E2F4-4383-8E20-F0369E6DD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62544" cy="42028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0C94032-CD4C-4C25-B0C2-CEC720522D92}" type="slidenum">
              <a:rPr lang="en-US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00" y="6083545"/>
            <a:ext cx="3347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@joplinclini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sus.gov/topics/preparedness.html" TargetMode="External"/><Relationship Id="rId3" Type="http://schemas.openxmlformats.org/officeDocument/2006/relationships/hyperlink" Target="http://www.census.gov/" TargetMode="External"/><Relationship Id="rId7" Type="http://schemas.openxmlformats.org/officeDocument/2006/relationships/hyperlink" Target="http://www.usda.gov/topics/disas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ccsweb.urban.org/nccs.php" TargetMode="External"/><Relationship Id="rId5" Type="http://schemas.openxmlformats.org/officeDocument/2006/relationships/hyperlink" Target="http://www.countyhealthrankings.org/" TargetMode="External"/><Relationship Id="rId4" Type="http://schemas.openxmlformats.org/officeDocument/2006/relationships/hyperlink" Target="http://quickfacts.census.gov/qfd/states/29000.html" TargetMode="Externa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rporate.homedepot.com/community/home-depot-foundation-grants" TargetMode="External"/><Relationship Id="rId3" Type="http://schemas.openxmlformats.org/officeDocument/2006/relationships/hyperlink" Target="http://www.texasmed.org/Harvey" TargetMode="External"/><Relationship Id="rId7" Type="http://schemas.openxmlformats.org/officeDocument/2006/relationships/hyperlink" Target="http://www.gatesfoundation.org/" TargetMode="External"/><Relationship Id="rId2" Type="http://schemas.openxmlformats.org/officeDocument/2006/relationships/hyperlink" Target="http://www.cftexa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f.org/" TargetMode="External"/><Relationship Id="rId5" Type="http://schemas.openxmlformats.org/officeDocument/2006/relationships/hyperlink" Target="http://www.disasterphilanthropy.org/" TargetMode="External"/><Relationship Id="rId4" Type="http://schemas.openxmlformats.org/officeDocument/2006/relationships/hyperlink" Target="http://www.onestarfoundation.org/" TargetMode="External"/><Relationship Id="rId9" Type="http://schemas.openxmlformats.org/officeDocument/2006/relationships/hyperlink" Target="http://www.hiltonfoundation.org/priorities/disaster-relief-and-recover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gci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rants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a.gov/" TargetMode="External"/><Relationship Id="rId3" Type="http://schemas.openxmlformats.org/officeDocument/2006/relationships/hyperlink" Target="http://www.cfda.gov/" TargetMode="External"/><Relationship Id="rId7" Type="http://schemas.openxmlformats.org/officeDocument/2006/relationships/hyperlink" Target="http://www.grants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dexchange.info/programs/cdbg-dr" TargetMode="External"/><Relationship Id="rId5" Type="http://schemas.openxmlformats.org/officeDocument/2006/relationships/hyperlink" Target="https://www.disasterassistance.gov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://www.federalregiser.gov/" TargetMode="External"/><Relationship Id="rId9" Type="http://schemas.openxmlformats.org/officeDocument/2006/relationships/hyperlink" Target="http://www.samhsa.gov/grant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rebuildtx.org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sterphilanthropy.org/" TargetMode="External"/><Relationship Id="rId2" Type="http://schemas.openxmlformats.org/officeDocument/2006/relationships/hyperlink" Target="mailto:Sally.ray@disasterphilanthropy.or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undationcenter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grantspac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2438400"/>
          </a:xfrm>
        </p:spPr>
        <p:txBody>
          <a:bodyPr>
            <a:normAutofit/>
          </a:bodyPr>
          <a:lstStyle/>
          <a:p>
            <a:r>
              <a:rPr lang="en-US" sz="8000" b="1" dirty="0"/>
              <a:t>Show Me The Money! 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Finding Support for Your Cause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581400"/>
            <a:ext cx="60960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Presented by Stephanie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Brady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Disaster Leadership Team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Stephanie@joplinclinic.org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763000" cy="1111664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Statistics—The Heart of Your Case for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 support applications using community data that shows the need for your services. </a:t>
            </a:r>
          </a:p>
          <a:p>
            <a:pPr lvl="1"/>
            <a:r>
              <a:rPr lang="en-US" dirty="0"/>
              <a:t>Grant applications often ask for a “need statement” that describes conditions that are impacting a group of people or community</a:t>
            </a:r>
          </a:p>
          <a:p>
            <a:r>
              <a:rPr lang="en-US" dirty="0"/>
              <a:t>Statistics help show baseline data, a jumping off point for funding</a:t>
            </a:r>
          </a:p>
          <a:p>
            <a:r>
              <a:rPr lang="en-US" dirty="0"/>
              <a:t>Statistics help you determine priorities, improve programs,  and plan future programs</a:t>
            </a:r>
          </a:p>
          <a:p>
            <a:r>
              <a:rPr lang="en-US" dirty="0"/>
              <a:t>ALWAYS reference your statistics to add validity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58528"/>
            <a:ext cx="2589229" cy="17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98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4876800" cy="1111664"/>
          </a:xfrm>
        </p:spPr>
        <p:txBody>
          <a:bodyPr/>
          <a:lstStyle/>
          <a:p>
            <a:r>
              <a:rPr lang="en-US" dirty="0"/>
              <a:t>Statistics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/>
              <a:t>Public Databases</a:t>
            </a:r>
          </a:p>
          <a:p>
            <a:pPr lvl="1"/>
            <a:r>
              <a:rPr lang="en-US" dirty="0"/>
              <a:t>Census Data </a:t>
            </a:r>
            <a:r>
              <a:rPr lang="en-US" dirty="0">
                <a:hlinkClick r:id="rId3"/>
              </a:rPr>
              <a:t>www.census.gov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County or State Data, often through the Department of Health</a:t>
            </a:r>
          </a:p>
          <a:p>
            <a:pPr lvl="1"/>
            <a:r>
              <a:rPr lang="en-US" dirty="0"/>
              <a:t>Quick Facts Stats: State, County, City level Statistics gained from Census Data and Projections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quickfacts.census.gov  </a:t>
            </a:r>
            <a:endParaRPr lang="en-US" dirty="0"/>
          </a:p>
          <a:p>
            <a:pPr lvl="1"/>
            <a:r>
              <a:rPr lang="en-US" dirty="0"/>
              <a:t>County Health Rankings and Roadmaps </a:t>
            </a:r>
            <a:r>
              <a:rPr lang="en-US" dirty="0">
                <a:hlinkClick r:id="rId5"/>
              </a:rPr>
              <a:t>www.countyhealthrankings.org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National Center for Charitable Statistics </a:t>
            </a:r>
            <a:r>
              <a:rPr lang="en-US" dirty="0">
                <a:hlinkClick r:id="rId6"/>
              </a:rPr>
              <a:t>http://nccsweb.urban.org/nccs.php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USDA </a:t>
            </a:r>
            <a:r>
              <a:rPr lang="en-US" dirty="0"/>
              <a:t>Disaster Resource Center </a:t>
            </a:r>
            <a:r>
              <a:rPr lang="en-US" dirty="0" smtClean="0">
                <a:hlinkClick r:id="rId7"/>
              </a:rPr>
              <a:t>www.usda.gov/topics/disaster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US Census Emergency </a:t>
            </a:r>
            <a:r>
              <a:rPr lang="en-US" dirty="0"/>
              <a:t>Preparedness Statistics </a:t>
            </a:r>
            <a:r>
              <a:rPr lang="en-US" dirty="0" smtClean="0">
                <a:hlinkClick r:id="rId8"/>
              </a:rPr>
              <a:t>www.census.gov/topics/preparedness.html</a:t>
            </a:r>
            <a:r>
              <a:rPr lang="en-US" dirty="0" smtClean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34" y="152400"/>
            <a:ext cx="3429000" cy="197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0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Reporting and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r>
              <a:rPr lang="en-US" dirty="0"/>
              <a:t>Keep good, organized records </a:t>
            </a:r>
          </a:p>
          <a:p>
            <a:r>
              <a:rPr lang="en-US" dirty="0"/>
              <a:t>Make sure you are doing what you said you would do</a:t>
            </a:r>
          </a:p>
          <a:p>
            <a:r>
              <a:rPr lang="en-US" dirty="0"/>
              <a:t>Track outcomes and report them to funders</a:t>
            </a:r>
          </a:p>
          <a:p>
            <a:r>
              <a:rPr lang="en-US" dirty="0"/>
              <a:t>Include information on obstacles and lessons learned</a:t>
            </a:r>
          </a:p>
          <a:p>
            <a:r>
              <a:rPr lang="en-US" dirty="0"/>
              <a:t>Submit reports on-time</a:t>
            </a:r>
          </a:p>
          <a:p>
            <a:r>
              <a:rPr lang="en-US" dirty="0"/>
              <a:t>Be prepared for monitoring visits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886200" cy="270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9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Contact Outside of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Send a thank you letter immediately after you have been awarded a grant! If you have developed a relationship with a program officer, call or email them personally to thank them. </a:t>
            </a:r>
          </a:p>
          <a:p>
            <a:r>
              <a:rPr lang="en-US" dirty="0"/>
              <a:t>Invite your program officer to at least tour your facility or attend an event at your organization</a:t>
            </a:r>
          </a:p>
          <a:p>
            <a:r>
              <a:rPr lang="en-US" dirty="0"/>
              <a:t>Post on your website and Facebook about the funder (unless requested to remain anonymous), showcasing their </a:t>
            </a:r>
            <a:r>
              <a:rPr lang="en-US" dirty="0" smtClean="0"/>
              <a:t>support</a:t>
            </a:r>
            <a:endParaRPr lang="en-US" dirty="0"/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78208"/>
            <a:ext cx="1752600" cy="169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7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critical</a:t>
            </a:r>
          </a:p>
          <a:p>
            <a:r>
              <a:rPr lang="en-US" dirty="0"/>
              <a:t>Have multiple people that you trust review your application and consider having a peer outside of your organization review it</a:t>
            </a:r>
          </a:p>
          <a:p>
            <a:r>
              <a:rPr lang="en-US" dirty="0"/>
              <a:t>Give reviewers an actual review sheet that allows them to score your application based on the guidelines</a:t>
            </a:r>
          </a:p>
          <a:p>
            <a:r>
              <a:rPr lang="en-US" dirty="0"/>
              <a:t>Make sure that you have followed every technical rule in the application as well</a:t>
            </a:r>
          </a:p>
          <a:p>
            <a:r>
              <a:rPr lang="en-US" dirty="0"/>
              <a:t>Review someone else’s proposal to put </a:t>
            </a:r>
            <a:r>
              <a:rPr lang="en-US" dirty="0" smtClean="0"/>
              <a:t>                                     yourself </a:t>
            </a:r>
            <a:r>
              <a:rPr lang="en-US" dirty="0"/>
              <a:t>in the mindset of what reviewers </a:t>
            </a:r>
            <a:r>
              <a:rPr lang="en-US" dirty="0" smtClean="0"/>
              <a:t>                                           have </a:t>
            </a:r>
            <a:r>
              <a:rPr lang="en-US" dirty="0"/>
              <a:t>to 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94" y="4656223"/>
            <a:ext cx="2630902" cy="19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7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</a:t>
            </a:r>
            <a:r>
              <a:rPr lang="en-US" dirty="0" smtClean="0"/>
              <a:t>Funding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Communities Foundation of Texas </a:t>
            </a:r>
            <a:r>
              <a:rPr lang="en-US" dirty="0" smtClean="0">
                <a:hlinkClick r:id="rId2"/>
              </a:rPr>
              <a:t>www.cftexas.org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Texas Medical Association Disaster Relief </a:t>
            </a:r>
            <a:r>
              <a:rPr lang="en-US" dirty="0" smtClean="0">
                <a:hlinkClick r:id="rId3"/>
              </a:rPr>
              <a:t>www.texasmed.org/Harvey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OneStar</a:t>
            </a:r>
            <a:r>
              <a:rPr lang="en-US" dirty="0" smtClean="0"/>
              <a:t> Foundation Rebuild Texas Fund </a:t>
            </a:r>
            <a:r>
              <a:rPr lang="en-US" dirty="0" smtClean="0">
                <a:hlinkClick r:id="rId4"/>
              </a:rPr>
              <a:t>www.onestarfoundation.org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Center for Disaster Philanthropy </a:t>
            </a:r>
            <a:r>
              <a:rPr lang="en-US" dirty="0" smtClean="0">
                <a:hlinkClick r:id="rId5"/>
              </a:rPr>
              <a:t>www.disasterphilanthropy.org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Council on Foundations Disaster Funding </a:t>
            </a:r>
            <a:r>
              <a:rPr lang="en-US" dirty="0" smtClean="0">
                <a:hlinkClick r:id="rId6"/>
              </a:rPr>
              <a:t>www.cof.org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Bill and Melinda Gates Disaster Recovery </a:t>
            </a:r>
            <a:r>
              <a:rPr lang="en-US" dirty="0" smtClean="0">
                <a:hlinkClick r:id="rId7"/>
              </a:rPr>
              <a:t>www.gatesfoundation.org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Insurance Company Foundations (Allstate, State Farm, Farmers, Nationwide) </a:t>
            </a:r>
          </a:p>
          <a:p>
            <a:r>
              <a:rPr lang="en-US" dirty="0" smtClean="0"/>
              <a:t>Home </a:t>
            </a:r>
            <a:r>
              <a:rPr lang="en-US" dirty="0"/>
              <a:t>Depot Foundation </a:t>
            </a:r>
            <a:r>
              <a:rPr lang="en-US" dirty="0" smtClean="0"/>
              <a:t>Community Impact Grants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corporate.homedepot.com/community/home-depot-foundation-grants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Hilton Foundation Disaster Relief </a:t>
            </a:r>
            <a:r>
              <a:rPr lang="en-US" dirty="0"/>
              <a:t>and Recovery </a:t>
            </a:r>
            <a:r>
              <a:rPr lang="en-US" dirty="0" smtClean="0">
                <a:hlinkClick r:id="rId9"/>
              </a:rPr>
              <a:t>www.hiltonfoundation.org/priorities/disaster-relief-and-recovery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1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Funding Resources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dirty="0"/>
              <a:t>The </a:t>
            </a:r>
            <a:r>
              <a:rPr lang="en-US" sz="2600" dirty="0" err="1"/>
              <a:t>Grantsmanship</a:t>
            </a:r>
            <a:r>
              <a:rPr lang="en-US" sz="2600" dirty="0"/>
              <a:t> Center—</a:t>
            </a:r>
            <a:r>
              <a:rPr lang="en-US" sz="2600" dirty="0">
                <a:hlinkClick r:id="rId3"/>
              </a:rPr>
              <a:t>www.tgc</a:t>
            </a:r>
            <a:r>
              <a:rPr lang="en-US" sz="2600" b="1" dirty="0">
                <a:hlinkClick r:id="rId3"/>
              </a:rPr>
              <a:t>i</a:t>
            </a:r>
            <a:r>
              <a:rPr lang="en-US" sz="2600" dirty="0">
                <a:hlinkClick r:id="rId3"/>
              </a:rPr>
              <a:t>.com</a:t>
            </a:r>
            <a:r>
              <a:rPr lang="en-US" sz="2600" dirty="0"/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/>
              <a:t>Grantstation—</a:t>
            </a:r>
            <a:r>
              <a:rPr lang="en-US" sz="2600" u="sng" dirty="0">
                <a:solidFill>
                  <a:schemeClr val="accent5">
                    <a:lumMod val="50000"/>
                  </a:schemeClr>
                </a:solidFill>
              </a:rPr>
              <a:t>www.grantstation.com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/>
              <a:t>National Council of Nonprofits— </a:t>
            </a:r>
            <a:r>
              <a:rPr lang="en-US" sz="2600" u="sng" dirty="0">
                <a:solidFill>
                  <a:schemeClr val="accent5">
                    <a:lumMod val="50000"/>
                  </a:schemeClr>
                </a:solidFill>
              </a:rPr>
              <a:t>www.councilofnonprofits.org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/>
              <a:t>Nonprofit Resource Center—</a:t>
            </a:r>
            <a:r>
              <a:rPr lang="en-US" sz="2600" u="sng" dirty="0">
                <a:solidFill>
                  <a:schemeClr val="accent5">
                    <a:lumMod val="50000"/>
                  </a:schemeClr>
                </a:solidFill>
              </a:rPr>
              <a:t>www.nprcenter.org </a:t>
            </a:r>
            <a:endParaRPr lang="en-US" sz="2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/>
              <a:t>Government Grant Resources—</a:t>
            </a:r>
            <a:r>
              <a:rPr lang="en-US" sz="2600" u="sng" dirty="0"/>
              <a:t>www.grants.gov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dirty="0"/>
              <a:t>Grant Watch—</a:t>
            </a:r>
            <a:r>
              <a:rPr lang="en-US" sz="2600" u="sng" dirty="0"/>
              <a:t>www.grantwatch.com 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/>
              <a:t>Purdue University Online Grant Writing Lab—</a:t>
            </a:r>
            <a:r>
              <a:rPr lang="en-US" sz="2600" u="sng" dirty="0"/>
              <a:t>https://owl.english.purdue.edu/owl/resource/981/1/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3716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44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F4680B"/>
              </a:buClr>
            </a:pPr>
            <a:r>
              <a:rPr lang="en-US" b="1" dirty="0">
                <a:solidFill>
                  <a:srgbClr val="55554A"/>
                </a:solidFill>
              </a:rPr>
              <a:t>Three Levels of Government</a:t>
            </a:r>
          </a:p>
          <a:p>
            <a:pPr lvl="1">
              <a:buClr>
                <a:srgbClr val="ABB19F"/>
              </a:buClr>
            </a:pPr>
            <a:r>
              <a:rPr lang="en-US" dirty="0">
                <a:solidFill>
                  <a:srgbClr val="55554A"/>
                </a:solidFill>
              </a:rPr>
              <a:t>Federal</a:t>
            </a:r>
          </a:p>
          <a:p>
            <a:pPr lvl="1">
              <a:buClr>
                <a:srgbClr val="ABB19F"/>
              </a:buClr>
            </a:pPr>
            <a:r>
              <a:rPr lang="en-US" dirty="0">
                <a:solidFill>
                  <a:srgbClr val="55554A"/>
                </a:solidFill>
              </a:rPr>
              <a:t>State</a:t>
            </a:r>
          </a:p>
          <a:p>
            <a:pPr lvl="1">
              <a:buClr>
                <a:srgbClr val="ABB19F"/>
              </a:buClr>
            </a:pPr>
            <a:r>
              <a:rPr lang="en-US" dirty="0">
                <a:solidFill>
                  <a:srgbClr val="55554A"/>
                </a:solidFill>
              </a:rPr>
              <a:t>Local (city and county)</a:t>
            </a:r>
          </a:p>
          <a:p>
            <a:r>
              <a:rPr lang="en-US" dirty="0"/>
              <a:t>There are over </a:t>
            </a:r>
            <a:r>
              <a:rPr lang="en-US" b="1" dirty="0"/>
              <a:t>1000 grant programs </a:t>
            </a:r>
            <a:r>
              <a:rPr lang="en-US" dirty="0"/>
              <a:t>administered by </a:t>
            </a:r>
            <a:r>
              <a:rPr lang="en-US" b="1" dirty="0"/>
              <a:t>26 federal grant making agencies</a:t>
            </a:r>
            <a:r>
              <a:rPr lang="en-US" dirty="0"/>
              <a:t>, overseen by the Department of Health and Human Services</a:t>
            </a:r>
          </a:p>
          <a:p>
            <a:r>
              <a:rPr lang="en-US" b="1" dirty="0"/>
              <a:t>Pros of government grants: </a:t>
            </a:r>
          </a:p>
          <a:p>
            <a:pPr lvl="1"/>
            <a:r>
              <a:rPr lang="en-US" dirty="0"/>
              <a:t>Can receive a large amount of funding for a project</a:t>
            </a:r>
          </a:p>
          <a:p>
            <a:pPr lvl="1"/>
            <a:r>
              <a:rPr lang="en-US" dirty="0"/>
              <a:t>Often have funding available for multiple-year projects or renewable funds</a:t>
            </a:r>
          </a:p>
          <a:p>
            <a:r>
              <a:rPr lang="en-US" b="1" dirty="0"/>
              <a:t>Cons of government grants:</a:t>
            </a:r>
          </a:p>
          <a:p>
            <a:pPr lvl="1"/>
            <a:r>
              <a:rPr lang="en-US" dirty="0"/>
              <a:t>Process of application and maintaining can be daunting</a:t>
            </a:r>
          </a:p>
          <a:p>
            <a:pPr lvl="1"/>
            <a:r>
              <a:rPr lang="en-US" dirty="0"/>
              <a:t>Reporting requirements are often very stringent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b="1" dirty="0"/>
              <a:t>US Grant Portal </a:t>
            </a:r>
            <a:r>
              <a:rPr lang="en-US" sz="1800" b="1" dirty="0">
                <a:hlinkClick r:id="rId2"/>
              </a:rPr>
              <a:t>www.grants.gov</a:t>
            </a:r>
            <a:r>
              <a:rPr lang="en-US" sz="1800" b="1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9013"/>
            <a:ext cx="40481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2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Grant Tips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smtClean="0"/>
              <a:t>Most government grants are announced through “Requests for Proposal” </a:t>
            </a:r>
          </a:p>
          <a:p>
            <a:r>
              <a:rPr lang="en-US" sz="2000" dirty="0" smtClean="0"/>
              <a:t>Attend a grant workshop for the application</a:t>
            </a:r>
          </a:p>
          <a:p>
            <a:r>
              <a:rPr lang="en-US" sz="2000" dirty="0" smtClean="0"/>
              <a:t>Find collaborators in the community to strengthen the application </a:t>
            </a:r>
          </a:p>
          <a:p>
            <a:r>
              <a:rPr lang="en-US" sz="2000" dirty="0" smtClean="0"/>
              <a:t>Get to know the grant administrator </a:t>
            </a:r>
          </a:p>
          <a:p>
            <a:r>
              <a:rPr lang="en-US" sz="2000" dirty="0" smtClean="0"/>
              <a:t>Catalog of Federal Domestic Assistance (CFDA) </a:t>
            </a:r>
            <a:r>
              <a:rPr lang="en-US" sz="2000" dirty="0" smtClean="0">
                <a:hlinkClick r:id="rId3"/>
              </a:rPr>
              <a:t>www.cfda.gov</a:t>
            </a:r>
            <a:r>
              <a:rPr lang="en-US" sz="2000" dirty="0" smtClean="0"/>
              <a:t> </a:t>
            </a:r>
          </a:p>
          <a:p>
            <a:r>
              <a:rPr lang="en-US" sz="2000" dirty="0" smtClean="0"/>
              <a:t>The Federal Register </a:t>
            </a:r>
            <a:r>
              <a:rPr lang="en-US" sz="2000" dirty="0" smtClean="0">
                <a:hlinkClick r:id="rId4"/>
              </a:rPr>
              <a:t>www.federalregister.gov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Government Disaster Funding  </a:t>
            </a:r>
            <a:r>
              <a:rPr lang="en-US" sz="2000" dirty="0" smtClean="0">
                <a:hlinkClick r:id="rId5"/>
              </a:rPr>
              <a:t>www.disasterassistance.gov/</a:t>
            </a:r>
            <a:r>
              <a:rPr lang="en-US" sz="2000" dirty="0" smtClean="0"/>
              <a:t> 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Community Development Block Grant Programs 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www.hudexchange.info/programs/cdbg-dr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 smtClean="0"/>
              <a:t>US Grant Portal </a:t>
            </a:r>
            <a:r>
              <a:rPr lang="en-US" sz="2000" dirty="0" smtClean="0">
                <a:hlinkClick r:id="rId7"/>
              </a:rPr>
              <a:t>www.grants.gov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Economic Development Grants </a:t>
            </a:r>
            <a:r>
              <a:rPr lang="en-US" sz="2000" dirty="0" smtClean="0">
                <a:hlinkClick r:id="rId8"/>
              </a:rPr>
              <a:t>www.eda.gov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Department of Mental Health Grants and Contracts </a:t>
            </a:r>
            <a:r>
              <a:rPr lang="en-US" sz="2000" dirty="0">
                <a:hlinkClick r:id="rId9"/>
              </a:rPr>
              <a:t>www.samhsa.gov/grants/</a:t>
            </a:r>
            <a:r>
              <a:rPr lang="en-US" sz="2000" dirty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153254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11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284" y="363071"/>
            <a:ext cx="7278116" cy="1795929"/>
          </a:xfrm>
        </p:spPr>
        <p:txBody>
          <a:bodyPr>
            <a:normAutofit/>
          </a:bodyPr>
          <a:lstStyle/>
          <a:p>
            <a:r>
              <a:rPr lang="en-US" dirty="0"/>
              <a:t>CDP Hurricane Harvey </a:t>
            </a:r>
            <a:br>
              <a:rPr lang="en-US" dirty="0"/>
            </a:br>
            <a:r>
              <a:rPr lang="en-US" dirty="0"/>
              <a:t>Recovery Fund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78926" y="3466531"/>
            <a:ext cx="6936474" cy="177856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Sally Ray</a:t>
            </a:r>
          </a:p>
          <a:p>
            <a:pPr algn="r"/>
            <a:r>
              <a:rPr lang="en-US" dirty="0"/>
              <a:t>Director, Hurricane Harvey Recovery Fund</a:t>
            </a:r>
          </a:p>
        </p:txBody>
      </p:sp>
    </p:spTree>
    <p:extLst>
      <p:ext uri="{BB962C8B-B14F-4D97-AF65-F5344CB8AC3E}">
        <p14:creationId xmlns:p14="http://schemas.microsoft.com/office/powerpoint/2010/main" val="91120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41BE1-5A20-4634-829A-5961E6A5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Disaster Recovery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AE40C8-B49F-4AF7-B70D-3B6F22E2E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74676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/>
              <a:t>Immediate Relief</a:t>
            </a:r>
            <a:r>
              <a:rPr lang="en-US" dirty="0"/>
              <a:t>: </a:t>
            </a:r>
            <a:r>
              <a:rPr lang="en-US" dirty="0" smtClean="0"/>
              <a:t>Right after a disaster</a:t>
            </a:r>
            <a:r>
              <a:rPr lang="en-US" dirty="0"/>
              <a:t>, foundations, government agencies, </a:t>
            </a:r>
            <a:r>
              <a:rPr lang="en-US" dirty="0" smtClean="0"/>
              <a:t>nonprofits and </a:t>
            </a:r>
            <a:r>
              <a:rPr lang="en-US" dirty="0"/>
              <a:t>volunteers </a:t>
            </a:r>
            <a:r>
              <a:rPr lang="en-US" dirty="0" smtClean="0"/>
              <a:t>work </a:t>
            </a:r>
            <a:r>
              <a:rPr lang="en-US" dirty="0"/>
              <a:t>to provide food, shelter, water, medical care, and clothing to </a:t>
            </a:r>
            <a:r>
              <a:rPr lang="en-US" dirty="0" smtClean="0"/>
              <a:t>survivors.</a:t>
            </a:r>
            <a:endParaRPr lang="en-US" dirty="0"/>
          </a:p>
          <a:p>
            <a:r>
              <a:rPr lang="en-US" b="1" dirty="0"/>
              <a:t>Short-term Recovery</a:t>
            </a:r>
            <a:r>
              <a:rPr lang="en-US" dirty="0"/>
              <a:t>: </a:t>
            </a:r>
            <a:r>
              <a:rPr lang="en-US" dirty="0" smtClean="0"/>
              <a:t>When </a:t>
            </a:r>
            <a:r>
              <a:rPr lang="en-US" dirty="0"/>
              <a:t>public attention </a:t>
            </a:r>
            <a:r>
              <a:rPr lang="en-US" dirty="0" smtClean="0"/>
              <a:t>                begins </a:t>
            </a:r>
            <a:r>
              <a:rPr lang="en-US" dirty="0"/>
              <a:t>to wane, critical recovery work begins. </a:t>
            </a:r>
            <a:r>
              <a:rPr lang="en-US" dirty="0" smtClean="0"/>
              <a:t>            Disaster relief foundations and government                   funding tend to provide assistance during this               phase.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/>
              <a:t>Long-term Rebuilding</a:t>
            </a:r>
            <a:r>
              <a:rPr lang="en-US" dirty="0"/>
              <a:t>: </a:t>
            </a:r>
            <a:r>
              <a:rPr lang="en-US" dirty="0" smtClean="0"/>
              <a:t>In </a:t>
            </a:r>
            <a:r>
              <a:rPr lang="en-US" dirty="0"/>
              <a:t>this stage, funders play a key role by making strategic investments that can address chronic social and environmental challenges in the impacted community.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0"/>
            <a:ext cx="2438400" cy="16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0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for Disaster Philanthropy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Helps individual, family, corporate, and institutional donors answer the question,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“How can I help?”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Seeks to match best philanthropic practices with the needs of disaster-affected communities. 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Provides donors with a nexus of public and private networking, access to information, analysis, and educational resources about disasters that helps them determine when, where and how to invest in disaster response.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35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Center for Disaster Philanthropy: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Increases the effectiveness of donor dollars given to disasters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Brings greater attention to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preparedness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recovery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initiatives – NOT JUST RESPONSE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timely and relevant disaster-related information</a:t>
            </a:r>
          </a:p>
          <a:p>
            <a:pPr marL="66294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Creates a unified platform of resources for disaster philanthropists</a:t>
            </a:r>
          </a:p>
        </p:txBody>
      </p:sp>
    </p:spTree>
    <p:extLst>
      <p:ext uri="{BB962C8B-B14F-4D97-AF65-F5344CB8AC3E}">
        <p14:creationId xmlns:p14="http://schemas.microsoft.com/office/powerpoint/2010/main" val="3041533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CDP Hurricane Harvey Recovery Fund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This fund was launched in August 2017:</a:t>
            </a:r>
          </a:p>
          <a:p>
            <a:r>
              <a:rPr lang="en-US" dirty="0"/>
              <a:t>Supporting mid- to </a:t>
            </a:r>
            <a:r>
              <a:rPr lang="en-US" b="1" i="1" dirty="0"/>
              <a:t>long-term recovery </a:t>
            </a:r>
            <a:r>
              <a:rPr lang="en-US" dirty="0"/>
              <a:t>efforts in the regions devastated by the storm</a:t>
            </a:r>
          </a:p>
          <a:p>
            <a:r>
              <a:rPr lang="en-US" dirty="0"/>
              <a:t>Supporting nonprofit organizations working to address the needs of vulnerable populations</a:t>
            </a:r>
          </a:p>
          <a:p>
            <a:r>
              <a:rPr lang="en-US" dirty="0"/>
              <a:t>Amount available: About $14 million</a:t>
            </a:r>
          </a:p>
          <a:p>
            <a:r>
              <a:rPr lang="en-US" dirty="0"/>
              <a:t>As of June 1, had distributed more than $1.5 million, mostly to support long-term recovery groups and those who support long-term recovery groups</a:t>
            </a:r>
          </a:p>
          <a:p>
            <a:r>
              <a:rPr lang="en-US" dirty="0"/>
              <a:t>By end of July, should have distributed more than $5 million throughout the affected area</a:t>
            </a:r>
          </a:p>
          <a:p>
            <a:r>
              <a:rPr lang="en-US" dirty="0"/>
              <a:t>Next round will be funded in early December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9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Grants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72955" y="1719619"/>
            <a:ext cx="8761863" cy="42444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Preparedness Grants in Partnership </a:t>
            </a:r>
          </a:p>
          <a:p>
            <a:pPr marL="0" indent="0" algn="ctr">
              <a:buNone/>
            </a:pPr>
            <a:r>
              <a:rPr lang="en-US" b="1" dirty="0"/>
              <a:t>with </a:t>
            </a:r>
            <a:r>
              <a:rPr lang="en-US" b="1" dirty="0" err="1"/>
              <a:t>RebuildTX</a:t>
            </a:r>
            <a:r>
              <a:rPr lang="en-US" b="1" dirty="0"/>
              <a:t> Fund</a:t>
            </a:r>
          </a:p>
          <a:p>
            <a:r>
              <a:rPr lang="en-US" dirty="0"/>
              <a:t>$1 million collaboration to help Harvey-affected communities prepare for hurricane season</a:t>
            </a:r>
          </a:p>
          <a:p>
            <a:r>
              <a:rPr lang="en-US" dirty="0"/>
              <a:t>Grants will support disaster planning, community preparedness training, equipment purchases or other needs to improve preparedness response</a:t>
            </a:r>
          </a:p>
          <a:p>
            <a:r>
              <a:rPr lang="en-US" dirty="0"/>
              <a:t>Applications due JUNE 15!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info@rebuildtx.org</a:t>
            </a:r>
            <a:r>
              <a:rPr lang="en-US" dirty="0"/>
              <a:t> for guidelines and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933455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 for Grant Funding Focus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84094" y="1801906"/>
            <a:ext cx="8278906" cy="40378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Strategically address geographic areas OUTSIDE Houston/Harris County where there are significant needs, but also fund unmet needs in this metro area and region-wide</a:t>
            </a:r>
          </a:p>
          <a:p>
            <a:r>
              <a:rPr lang="en-US" dirty="0"/>
              <a:t>Support long-term recovery process, infrastructure, capacity building to set up successful recovery in these areas</a:t>
            </a:r>
          </a:p>
          <a:p>
            <a:r>
              <a:rPr lang="en-US" dirty="0"/>
              <a:t>Support housing rebuild/repair, legal services (especially for immigrant and other vulnerable populations), environmental issues, healthcare/mental health/behavioral health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65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Requests for Proposals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84094" y="1801906"/>
            <a:ext cx="8278906" cy="4037864"/>
          </a:xfrm>
        </p:spPr>
        <p:txBody>
          <a:bodyPr>
            <a:normAutofit/>
          </a:bodyPr>
          <a:lstStyle/>
          <a:p>
            <a:r>
              <a:rPr lang="en-US" dirty="0"/>
              <a:t>Proposal process is by invitation only</a:t>
            </a:r>
          </a:p>
          <a:p>
            <a:r>
              <a:rPr lang="en-US" dirty="0"/>
              <a:t>To seek an invitation to apply, must reach out to fund director to discuss funding possibilities</a:t>
            </a:r>
          </a:p>
          <a:p>
            <a:r>
              <a:rPr lang="en-US" dirty="0"/>
              <a:t>Not likely providing additional funding directly to long-term recovery groups, but will look to fund partners working in specific areas of identified needs</a:t>
            </a:r>
          </a:p>
          <a:p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8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(most) funders looking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projects/programs that address the unmet needs of the affected communities in an efficient and effective manner</a:t>
            </a:r>
          </a:p>
          <a:p>
            <a:r>
              <a:rPr lang="en-US" dirty="0"/>
              <a:t>SCALABLE projects/programs</a:t>
            </a:r>
          </a:p>
          <a:p>
            <a:r>
              <a:rPr lang="en-US" dirty="0"/>
              <a:t>Projects/programs that address the funders’ identified issues</a:t>
            </a:r>
          </a:p>
          <a:p>
            <a:r>
              <a:rPr lang="en-US" dirty="0"/>
              <a:t>Good use of resources</a:t>
            </a:r>
          </a:p>
          <a:p>
            <a:r>
              <a:rPr lang="en-US" dirty="0"/>
              <a:t>Solid partnerships/collaborations</a:t>
            </a:r>
          </a:p>
        </p:txBody>
      </p:sp>
    </p:spTree>
    <p:extLst>
      <p:ext uri="{BB962C8B-B14F-4D97-AF65-F5344CB8AC3E}">
        <p14:creationId xmlns:p14="http://schemas.microsoft.com/office/powerpoint/2010/main" val="879665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from a program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594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 your research about the funder – What have they already funded? What are their publicly identified areas of interest?</a:t>
            </a:r>
          </a:p>
          <a:p>
            <a:r>
              <a:rPr lang="en-US" dirty="0"/>
              <a:t>Don’t mission creep</a:t>
            </a:r>
          </a:p>
          <a:p>
            <a:r>
              <a:rPr lang="en-US" dirty="0"/>
              <a:t>Do seek partners and be open to funding being directed to those partners – Everyone benefits when everyone works together</a:t>
            </a:r>
          </a:p>
          <a:p>
            <a:r>
              <a:rPr lang="en-US" dirty="0"/>
              <a:t>Do keep your financial house in order</a:t>
            </a:r>
          </a:p>
          <a:p>
            <a:r>
              <a:rPr lang="en-US" dirty="0"/>
              <a:t>Don’t blow smoke – we’re pretty savvy, </a:t>
            </a:r>
            <a:r>
              <a:rPr lang="en-US" dirty="0" err="1"/>
              <a:t>y’all</a:t>
            </a:r>
            <a:endParaRPr lang="en-US" dirty="0"/>
          </a:p>
          <a:p>
            <a:r>
              <a:rPr lang="en-US" dirty="0"/>
              <a:t>WE TALK TO EACH OTHER! A LOT! Some of us almost every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14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Contact information: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Sally Ray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Director, Hurricane Harvey Recovery Fund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hlinkClick r:id="rId2"/>
              </a:rPr>
              <a:t>sally.ray@disasterphilanthropy.org</a:t>
            </a:r>
            <a:endParaRPr lang="en-US" i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405.831.2245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hlinkClick r:id="rId3"/>
              </a:rPr>
              <a:t>www.disasterphilanthropy.org</a:t>
            </a:r>
            <a:endParaRPr lang="en-US" i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679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Financial Stewardship of Funds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Donors are making investments in your organization and will do so only if they believe their money will be used effectively.  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Nonprofits must </a:t>
            </a:r>
            <a:r>
              <a:rPr lang="en-US" sz="3200" b="1" i="1" dirty="0"/>
              <a:t>demonstrate their financial stability in order to gain funds</a:t>
            </a:r>
            <a:r>
              <a:rPr lang="en-US" sz="32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Ensuring that you have good accounting methods and that you can verify where you spend donated dollars is                               imperative! 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6246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59408A-14EA-4FFB-8CA6-FA99269959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5273"/>
            <a:ext cx="2714308" cy="181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0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3" y="152400"/>
            <a:ext cx="6019800" cy="1111664"/>
          </a:xfrm>
        </p:spPr>
        <p:txBody>
          <a:bodyPr>
            <a:normAutofit/>
          </a:bodyPr>
          <a:lstStyle/>
          <a:p>
            <a:r>
              <a:rPr lang="en-US" dirty="0"/>
              <a:t>Finding Grants: Where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Start by researching large donor sites like the Foundation Center </a:t>
            </a:r>
            <a:r>
              <a:rPr lang="en-US" dirty="0">
                <a:hlinkClick r:id="rId3"/>
              </a:rPr>
              <a:t>www.foundationcenter.org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www.grantspace.org</a:t>
            </a:r>
            <a:r>
              <a:rPr lang="en-US" dirty="0"/>
              <a:t>  </a:t>
            </a:r>
          </a:p>
          <a:p>
            <a:r>
              <a:rPr lang="en-US" dirty="0"/>
              <a:t>Get on </a:t>
            </a:r>
            <a:r>
              <a:rPr lang="en-US" b="1" dirty="0"/>
              <a:t>grant list-serves </a:t>
            </a:r>
            <a:r>
              <a:rPr lang="en-US" dirty="0"/>
              <a:t>which generate emails that link you to appropriate grants </a:t>
            </a:r>
          </a:p>
          <a:p>
            <a:r>
              <a:rPr lang="en-US" dirty="0"/>
              <a:t>Search for foundations that fund in your </a:t>
            </a:r>
            <a:r>
              <a:rPr lang="en-US" b="1" dirty="0"/>
              <a:t>geographic area </a:t>
            </a:r>
          </a:p>
          <a:p>
            <a:r>
              <a:rPr lang="en-US" dirty="0"/>
              <a:t>Search for foundations that fund the type of program that you are raising funds for</a:t>
            </a:r>
          </a:p>
          <a:p>
            <a:r>
              <a:rPr lang="en-US" dirty="0"/>
              <a:t>Join Fee-for-Service online grant search engines like Grant Watch, Grant Station and Nonprofit Connect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355"/>
            <a:ext cx="21082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64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found a grant to apply for,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668" y="1600200"/>
            <a:ext cx="6877532" cy="5257800"/>
          </a:xfrm>
        </p:spPr>
        <p:txBody>
          <a:bodyPr>
            <a:normAutofit/>
          </a:bodyPr>
          <a:lstStyle/>
          <a:p>
            <a:r>
              <a:rPr lang="en-US" sz="2500" dirty="0"/>
              <a:t>Once you find a foundation that might work for you, </a:t>
            </a:r>
            <a:r>
              <a:rPr lang="en-US" sz="2500" b="1" dirty="0"/>
              <a:t>determine what type of money they give</a:t>
            </a:r>
            <a:r>
              <a:rPr lang="en-US" sz="2500" dirty="0"/>
              <a:t> (operating, endowment, individuals, </a:t>
            </a:r>
            <a:r>
              <a:rPr lang="en-US" sz="2500" dirty="0" smtClean="0"/>
              <a:t>programs)</a:t>
            </a:r>
            <a:endParaRPr lang="en-US" sz="2500" dirty="0"/>
          </a:p>
          <a:p>
            <a:r>
              <a:rPr lang="en-US" sz="2500" dirty="0" smtClean="0"/>
              <a:t>Then </a:t>
            </a:r>
            <a:r>
              <a:rPr lang="en-US" sz="2500" b="1" dirty="0" smtClean="0"/>
              <a:t>read </a:t>
            </a:r>
            <a:r>
              <a:rPr lang="en-US" sz="2500" b="1" dirty="0"/>
              <a:t>the “fine print” </a:t>
            </a:r>
            <a:r>
              <a:rPr lang="en-US" sz="2500" dirty="0"/>
              <a:t>of their guidelines to make sure you are eligible and it is still a good fit. </a:t>
            </a:r>
          </a:p>
          <a:p>
            <a:r>
              <a:rPr lang="en-US" sz="2500" dirty="0"/>
              <a:t>Grants that make your “final cut” should be </a:t>
            </a:r>
            <a:r>
              <a:rPr lang="en-US" sz="2500" b="1" dirty="0"/>
              <a:t>put on your calendar </a:t>
            </a:r>
            <a:r>
              <a:rPr lang="en-US" sz="2500" dirty="0"/>
              <a:t>so you can submit them throughout the year. </a:t>
            </a:r>
          </a:p>
          <a:p>
            <a:r>
              <a:rPr lang="en-US" sz="2500" b="1" dirty="0"/>
              <a:t>Communicate with the foundation </a:t>
            </a:r>
            <a:r>
              <a:rPr lang="en-US" sz="2500" dirty="0"/>
              <a:t>about your intent to submit an application, just so you are on their radar.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" y="2743200"/>
            <a:ext cx="190855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44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62400"/>
            <a:ext cx="4572000" cy="2826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Building—A Key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People give to People</a:t>
            </a:r>
            <a:r>
              <a:rPr lang="en-US" dirty="0"/>
              <a:t>—this can be true even at the foundation level</a:t>
            </a:r>
          </a:p>
          <a:p>
            <a:r>
              <a:rPr lang="en-US" b="1" dirty="0"/>
              <a:t>Get to know the staff </a:t>
            </a:r>
            <a:r>
              <a:rPr lang="en-US" dirty="0"/>
              <a:t>at the foundation which will help them know YOU when your application comes across their desk.</a:t>
            </a:r>
          </a:p>
          <a:p>
            <a:r>
              <a:rPr lang="en-US" dirty="0"/>
              <a:t>Don’t waste their time—do your homework and be ready with talking points</a:t>
            </a:r>
          </a:p>
          <a:p>
            <a:r>
              <a:rPr lang="en-US" dirty="0"/>
              <a:t>Be prepared for site visits or interviews</a:t>
            </a:r>
          </a:p>
          <a:p>
            <a:r>
              <a:rPr lang="en-US" dirty="0"/>
              <a:t>Follow-up with them and keep in touch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763000" cy="4000500"/>
          </a:xfrm>
        </p:spPr>
        <p:txBody>
          <a:bodyPr>
            <a:normAutofit/>
          </a:bodyPr>
          <a:lstStyle/>
          <a:p>
            <a:r>
              <a:rPr lang="en-US" b="1" dirty="0"/>
              <a:t>Answer EACH question </a:t>
            </a:r>
            <a:r>
              <a:rPr lang="en-US" dirty="0"/>
              <a:t>in the order the questions are asked, making it easy for the grant reviewer to follow the application. </a:t>
            </a:r>
          </a:p>
          <a:p>
            <a:r>
              <a:rPr lang="en-US" b="1" dirty="0" smtClean="0"/>
              <a:t>Watch </a:t>
            </a:r>
            <a:r>
              <a:rPr lang="en-US" b="1" dirty="0"/>
              <a:t>word counts </a:t>
            </a:r>
            <a:r>
              <a:rPr lang="en-US" dirty="0"/>
              <a:t>and character counts  </a:t>
            </a:r>
          </a:p>
          <a:p>
            <a:pPr lvl="0">
              <a:buClr>
                <a:srgbClr val="F4680B"/>
              </a:buClr>
            </a:pPr>
            <a:r>
              <a:rPr lang="en-US" dirty="0">
                <a:solidFill>
                  <a:srgbClr val="55554A"/>
                </a:solidFill>
              </a:rPr>
              <a:t>Foundations </a:t>
            </a:r>
            <a:r>
              <a:rPr lang="en-US" b="1" dirty="0">
                <a:solidFill>
                  <a:srgbClr val="55554A"/>
                </a:solidFill>
              </a:rPr>
              <a:t>do not want “extra” materials </a:t>
            </a:r>
            <a:r>
              <a:rPr lang="en-US" dirty="0">
                <a:solidFill>
                  <a:srgbClr val="55554A"/>
                </a:solidFill>
              </a:rPr>
              <a:t>to have to go through. </a:t>
            </a:r>
            <a:r>
              <a:rPr lang="en-US" b="1" dirty="0">
                <a:solidFill>
                  <a:srgbClr val="55554A"/>
                </a:solidFill>
              </a:rPr>
              <a:t>Funders will generally review your website</a:t>
            </a:r>
            <a:r>
              <a:rPr lang="en-US" dirty="0">
                <a:solidFill>
                  <a:srgbClr val="55554A"/>
                </a:solidFill>
              </a:rPr>
              <a:t> and social media for extra information</a:t>
            </a:r>
          </a:p>
          <a:p>
            <a:r>
              <a:rPr lang="en-US" dirty="0"/>
              <a:t>If the application does not include one, </a:t>
            </a:r>
            <a:r>
              <a:rPr lang="en-US" b="1" dirty="0"/>
              <a:t>create your own application checklist</a:t>
            </a:r>
            <a:r>
              <a:rPr lang="en-US" dirty="0"/>
              <a:t> to ensure you include </a:t>
            </a:r>
            <a:r>
              <a:rPr lang="en-US" dirty="0" smtClean="0"/>
              <a:t>everything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30058"/>
            <a:ext cx="5791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3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Language of Grant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Do not use </a:t>
            </a:r>
            <a:r>
              <a:rPr lang="en-US" b="1" dirty="0"/>
              <a:t>jargon</a:t>
            </a:r>
            <a:r>
              <a:rPr lang="en-US" dirty="0"/>
              <a:t> and only use </a:t>
            </a:r>
            <a:r>
              <a:rPr lang="en-US" b="1" dirty="0"/>
              <a:t>acronyms</a:t>
            </a:r>
            <a:r>
              <a:rPr lang="en-US" dirty="0"/>
              <a:t> after you have defined them. </a:t>
            </a:r>
          </a:p>
          <a:p>
            <a:r>
              <a:rPr lang="en-US" dirty="0"/>
              <a:t>Do not use flowery words—</a:t>
            </a:r>
            <a:r>
              <a:rPr lang="en-US" b="1" dirty="0"/>
              <a:t>be succinct and factual</a:t>
            </a:r>
          </a:p>
          <a:p>
            <a:r>
              <a:rPr lang="en-US" b="1" dirty="0"/>
              <a:t>Tell your story</a:t>
            </a:r>
            <a:r>
              <a:rPr lang="en-US" dirty="0"/>
              <a:t>--supported by statistics--in a compelling way</a:t>
            </a:r>
          </a:p>
          <a:p>
            <a:r>
              <a:rPr lang="en-US" dirty="0"/>
              <a:t>Do not use </a:t>
            </a:r>
            <a:r>
              <a:rPr lang="en-US" b="1" dirty="0"/>
              <a:t>long-winded sentences </a:t>
            </a:r>
          </a:p>
          <a:p>
            <a:r>
              <a:rPr lang="en-US" dirty="0"/>
              <a:t>Incorporate the foundation's                                                          </a:t>
            </a:r>
            <a:r>
              <a:rPr lang="en-US" b="1" dirty="0"/>
              <a:t>“buzz words” </a:t>
            </a:r>
            <a:r>
              <a:rPr lang="en-US" dirty="0"/>
              <a:t>that are used on their                                                  website or in the application                                                (sustainability, empowerment, etc.)</a:t>
            </a:r>
          </a:p>
          <a:p>
            <a:r>
              <a:rPr lang="en-US" dirty="0"/>
              <a:t>Be </a:t>
            </a:r>
            <a:r>
              <a:rPr lang="en-US" b="1" dirty="0"/>
              <a:t>persuasive </a:t>
            </a:r>
          </a:p>
          <a:p>
            <a:r>
              <a:rPr lang="en-US" b="1" dirty="0"/>
              <a:t>Proofread</a:t>
            </a:r>
            <a:r>
              <a:rPr lang="en-US" dirty="0"/>
              <a:t>!!! Have someone else proofread for you</a:t>
            </a:r>
          </a:p>
          <a:p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32766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81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3865"/>
            <a:ext cx="6400800" cy="1111664"/>
          </a:xfrm>
        </p:spPr>
        <p:txBody>
          <a:bodyPr>
            <a:normAutofit/>
          </a:bodyPr>
          <a:lstStyle/>
          <a:p>
            <a:r>
              <a:rPr lang="en-US" dirty="0"/>
              <a:t>Developing Grant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Determine the budget requirements for the project </a:t>
            </a:r>
          </a:p>
          <a:p>
            <a:r>
              <a:rPr lang="en-US" dirty="0"/>
              <a:t>Know your limits—carefully read the guidelines for allowable expenses in the application</a:t>
            </a:r>
          </a:p>
          <a:p>
            <a:pPr lvl="1"/>
            <a:r>
              <a:rPr lang="en-US" dirty="0"/>
              <a:t>Matching Funds</a:t>
            </a:r>
          </a:p>
          <a:p>
            <a:pPr lvl="1"/>
            <a:r>
              <a:rPr lang="en-US" dirty="0"/>
              <a:t>Maximum/Minimum Funding</a:t>
            </a:r>
          </a:p>
          <a:p>
            <a:pPr lvl="1"/>
            <a:r>
              <a:rPr lang="en-US" dirty="0"/>
              <a:t>Grant Budget Period</a:t>
            </a:r>
          </a:p>
          <a:p>
            <a:pPr lvl="1"/>
            <a:r>
              <a:rPr lang="en-US" dirty="0"/>
              <a:t>Excluded or limited costs</a:t>
            </a:r>
          </a:p>
          <a:p>
            <a:r>
              <a:rPr lang="en-US" dirty="0"/>
              <a:t>Review previously funded applications to determine average grant amounts</a:t>
            </a:r>
          </a:p>
          <a:p>
            <a:r>
              <a:rPr lang="en-US" dirty="0"/>
              <a:t>Request a reasonable amount of money to fund the proposed project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51048"/>
            <a:ext cx="2633663" cy="148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992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3986A8"/>
      </a:dk2>
      <a:lt2>
        <a:srgbClr val="EBDDC3"/>
      </a:lt2>
      <a:accent1>
        <a:srgbClr val="3986A8"/>
      </a:accent1>
      <a:accent2>
        <a:srgbClr val="9C4228"/>
      </a:accent2>
      <a:accent3>
        <a:srgbClr val="CDDC39"/>
      </a:accent3>
      <a:accent4>
        <a:srgbClr val="EA5F3F"/>
      </a:accent4>
      <a:accent5>
        <a:srgbClr val="008D80"/>
      </a:accent5>
      <a:accent6>
        <a:srgbClr val="968C8C"/>
      </a:accent6>
      <a:hlink>
        <a:srgbClr val="F39C3E"/>
      </a:hlink>
      <a:folHlink>
        <a:srgbClr val="CDDC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478C0F-D251-48F6-8CF4-BF5BFEAFD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7785</TotalTime>
  <Words>1693</Words>
  <Application>Microsoft Office PowerPoint</Application>
  <PresentationFormat>On-screen Show (4:3)</PresentationFormat>
  <Paragraphs>204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Bodoni MT Condensed</vt:lpstr>
      <vt:lpstr>Calibri</vt:lpstr>
      <vt:lpstr>Courier New</vt:lpstr>
      <vt:lpstr>Franklin Gothic Book</vt:lpstr>
      <vt:lpstr>MinionPro-Regular</vt:lpstr>
      <vt:lpstr>ＭＳ 明朝</vt:lpstr>
      <vt:lpstr>MuseoSlab-700</vt:lpstr>
      <vt:lpstr>MyriadPro-Semibold</vt:lpstr>
      <vt:lpstr>Wingdings</vt:lpstr>
      <vt:lpstr>Wingdings 2</vt:lpstr>
      <vt:lpstr>Decatur</vt:lpstr>
      <vt:lpstr>Median</vt:lpstr>
      <vt:lpstr>Show Me The Money!  Finding Support for Your Cause </vt:lpstr>
      <vt:lpstr>Stages of Disaster Recovery Funding</vt:lpstr>
      <vt:lpstr>Financial Stewardship of Funds</vt:lpstr>
      <vt:lpstr>Finding Grants: Where to</vt:lpstr>
      <vt:lpstr>I have found a grant to apply for, now what?</vt:lpstr>
      <vt:lpstr>Relationship Building—A Key Factor</vt:lpstr>
      <vt:lpstr>Following the Application</vt:lpstr>
      <vt:lpstr>The Language of Grant Writing</vt:lpstr>
      <vt:lpstr>Developing Grant Budgets</vt:lpstr>
      <vt:lpstr>Statistics—The Heart of Your Case for Support</vt:lpstr>
      <vt:lpstr>Statistics Resources </vt:lpstr>
      <vt:lpstr>Grant Reporting and Monitoring</vt:lpstr>
      <vt:lpstr>Maintaining Contact Outside of Reporting</vt:lpstr>
      <vt:lpstr>Reviewing the Application</vt:lpstr>
      <vt:lpstr>Disaster Funding Examples</vt:lpstr>
      <vt:lpstr>General Funding Resources</vt:lpstr>
      <vt:lpstr>Government Grants</vt:lpstr>
      <vt:lpstr>Government Grant Tips and Resources</vt:lpstr>
      <vt:lpstr>CDP Hurricane Harvey  Recovery Fund</vt:lpstr>
      <vt:lpstr>Center for Disaster Philanthropy</vt:lpstr>
      <vt:lpstr>What We Do</vt:lpstr>
      <vt:lpstr>CDP Hurricane Harvey Recovery Fund </vt:lpstr>
      <vt:lpstr>Other Grants</vt:lpstr>
      <vt:lpstr>Assessment for Grant Funding Focus</vt:lpstr>
      <vt:lpstr>Requests for Proposals </vt:lpstr>
      <vt:lpstr>What are (most) funders looking for?</vt:lpstr>
      <vt:lpstr>Tips from a program officer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 Of Mind</dc:title>
  <dc:creator>Stephanie Brady</dc:creator>
  <cp:lastModifiedBy>Community Clinic Director</cp:lastModifiedBy>
  <cp:revision>331</cp:revision>
  <cp:lastPrinted>2015-06-22T21:41:07Z</cp:lastPrinted>
  <dcterms:created xsi:type="dcterms:W3CDTF">2013-08-22T18:01:14Z</dcterms:created>
  <dcterms:modified xsi:type="dcterms:W3CDTF">2018-05-31T14:52:29Z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TC103368089990</vt:lpwstr>
  </property>
</Properties>
</file>